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28"/>
  </p:notesMasterIdLst>
  <p:sldIdLst>
    <p:sldId id="256" r:id="rId2"/>
    <p:sldId id="257" r:id="rId3"/>
    <p:sldId id="258" r:id="rId4"/>
    <p:sldId id="259" r:id="rId5"/>
    <p:sldId id="260" r:id="rId6"/>
    <p:sldId id="262" r:id="rId7"/>
    <p:sldId id="263" r:id="rId8"/>
    <p:sldId id="264" r:id="rId9"/>
    <p:sldId id="265" r:id="rId10"/>
    <p:sldId id="279" r:id="rId11"/>
    <p:sldId id="266" r:id="rId12"/>
    <p:sldId id="267" r:id="rId13"/>
    <p:sldId id="268" r:id="rId14"/>
    <p:sldId id="269" r:id="rId15"/>
    <p:sldId id="270" r:id="rId16"/>
    <p:sldId id="272" r:id="rId17"/>
    <p:sldId id="275" r:id="rId18"/>
    <p:sldId id="276" r:id="rId19"/>
    <p:sldId id="278" r:id="rId20"/>
    <p:sldId id="285" r:id="rId21"/>
    <p:sldId id="277" r:id="rId22"/>
    <p:sldId id="280" r:id="rId23"/>
    <p:sldId id="281" r:id="rId24"/>
    <p:sldId id="282" r:id="rId25"/>
    <p:sldId id="283" r:id="rId26"/>
    <p:sldId id="284"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2.png>
</file>

<file path=ppt/media/image3.png>
</file>

<file path=ppt/media/image4.png>
</file>

<file path=ppt/media/image5.png>
</file>

<file path=ppt/media/image6.jpeg>
</file>

<file path=ppt/media/image7.png>
</file>

<file path=ppt/media/image8.jpeg>
</file>

<file path=ppt/media/image9.jpe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D7ACAD-D97B-4E5D-A3E8-814DCC4A1DA1}" type="datetimeFigureOut">
              <a:rPr lang="en-US" smtClean="0"/>
              <a:t>10-May-17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36F713-BBB8-4125-8CC1-F8E403A0457F}" type="slidenum">
              <a:rPr lang="en-US" smtClean="0"/>
              <a:t>‹#›</a:t>
            </a:fld>
            <a:endParaRPr lang="en-US" dirty="0"/>
          </a:p>
        </p:txBody>
      </p:sp>
    </p:spTree>
    <p:extLst>
      <p:ext uri="{BB962C8B-B14F-4D97-AF65-F5344CB8AC3E}">
        <p14:creationId xmlns:p14="http://schemas.microsoft.com/office/powerpoint/2010/main" val="22099069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0E06C24B-7CDE-4316-AA2F-F88580F682E2}" type="datetime1">
              <a:rPr lang="en-US" smtClean="0"/>
              <a:t>10-May-17</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r>
              <a:rPr lang="en-US" dirty="0"/>
              <a:t>Gabriel Bădilă, 333CA</a:t>
            </a:r>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412433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dirty="0"/>
              <a:t>Click icon to add picture</a:t>
            </a:r>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F2559E3-92A7-4316-AACD-C0AF2CBCC373}" type="datetime1">
              <a:rPr lang="en-US" smtClean="0"/>
              <a:t>10-May-17</a:t>
            </a:fld>
            <a:endParaRPr lang="en-US" dirty="0"/>
          </a:p>
        </p:txBody>
      </p:sp>
      <p:sp>
        <p:nvSpPr>
          <p:cNvPr id="6" name="Footer Placeholder 5"/>
          <p:cNvSpPr>
            <a:spLocks noGrp="1"/>
          </p:cNvSpPr>
          <p:nvPr>
            <p:ph type="ftr" sz="quarter" idx="11"/>
          </p:nvPr>
        </p:nvSpPr>
        <p:spPr/>
        <p:txBody>
          <a:bodyPr/>
          <a:lstStyle/>
          <a:p>
            <a:r>
              <a:rPr lang="en-US" dirty="0"/>
              <a:t>Gabriel Bădilă, 333CA</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36628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9F6F699-5EE4-4D38-907D-C399667D8806}" type="datetime1">
              <a:rPr lang="en-US" smtClean="0"/>
              <a:t>10-May-17</a:t>
            </a:fld>
            <a:endParaRPr lang="en-US" dirty="0"/>
          </a:p>
        </p:txBody>
      </p:sp>
      <p:sp>
        <p:nvSpPr>
          <p:cNvPr id="6" name="Footer Placeholder 5"/>
          <p:cNvSpPr>
            <a:spLocks noGrp="1"/>
          </p:cNvSpPr>
          <p:nvPr>
            <p:ph type="ftr" sz="quarter" idx="11"/>
          </p:nvPr>
        </p:nvSpPr>
        <p:spPr/>
        <p:txBody>
          <a:bodyPr/>
          <a:lstStyle/>
          <a:p>
            <a:r>
              <a:rPr lang="en-US" dirty="0"/>
              <a:t>Gabriel Bădilă, 333CA</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502258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E7BA39C-95ED-4389-BAD0-DA598A8B032F}" type="datetime1">
              <a:rPr lang="en-US" smtClean="0"/>
              <a:t>10-May-17</a:t>
            </a:fld>
            <a:endParaRPr lang="en-US" dirty="0"/>
          </a:p>
        </p:txBody>
      </p:sp>
      <p:sp>
        <p:nvSpPr>
          <p:cNvPr id="6" name="Footer Placeholder 5"/>
          <p:cNvSpPr>
            <a:spLocks noGrp="1"/>
          </p:cNvSpPr>
          <p:nvPr>
            <p:ph type="ftr" sz="quarter" idx="11"/>
          </p:nvPr>
        </p:nvSpPr>
        <p:spPr/>
        <p:txBody>
          <a:bodyPr/>
          <a:lstStyle/>
          <a:p>
            <a:r>
              <a:rPr lang="en-US" dirty="0"/>
              <a:t>Gabriel Bădilă, 333CA</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9610566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ADE8521-D446-4E07-AC60-170AAC335DF6}" type="datetime1">
              <a:rPr lang="en-US" smtClean="0"/>
              <a:t>10-May-17</a:t>
            </a:fld>
            <a:endParaRPr lang="en-US" dirty="0"/>
          </a:p>
        </p:txBody>
      </p:sp>
      <p:sp>
        <p:nvSpPr>
          <p:cNvPr id="6" name="Footer Placeholder 5"/>
          <p:cNvSpPr>
            <a:spLocks noGrp="1"/>
          </p:cNvSpPr>
          <p:nvPr>
            <p:ph type="ftr" sz="quarter" idx="11"/>
          </p:nvPr>
        </p:nvSpPr>
        <p:spPr/>
        <p:txBody>
          <a:bodyPr/>
          <a:lstStyle/>
          <a:p>
            <a:r>
              <a:rPr lang="en-US" dirty="0"/>
              <a:t>Gabriel Bădilă, 333CA</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221860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21AC7AB3-AF74-4D5C-BF78-52DE9D780E96}" type="datetime1">
              <a:rPr lang="en-US" smtClean="0"/>
              <a:t>10-May-17</a:t>
            </a:fld>
            <a:endParaRPr lang="en-US" dirty="0"/>
          </a:p>
        </p:txBody>
      </p:sp>
      <p:sp>
        <p:nvSpPr>
          <p:cNvPr id="4" name="Footer Placeholder 3"/>
          <p:cNvSpPr>
            <a:spLocks noGrp="1"/>
          </p:cNvSpPr>
          <p:nvPr>
            <p:ph type="ftr" sz="quarter" idx="11"/>
          </p:nvPr>
        </p:nvSpPr>
        <p:spPr/>
        <p:txBody>
          <a:bodyPr/>
          <a:lstStyle/>
          <a:p>
            <a:r>
              <a:rPr lang="en-US" dirty="0"/>
              <a:t>Gabriel Bădilă, 333CA</a:t>
            </a:r>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399886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dirty="0"/>
              <a:t>Click icon to add picture</a:t>
            </a:r>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F3703DC7-5600-42FA-A4FB-A855333038FA}" type="datetime1">
              <a:rPr lang="en-US" smtClean="0"/>
              <a:t>10-May-17</a:t>
            </a:fld>
            <a:endParaRPr lang="en-US" dirty="0"/>
          </a:p>
        </p:txBody>
      </p:sp>
      <p:sp>
        <p:nvSpPr>
          <p:cNvPr id="4" name="Footer Placeholder 3"/>
          <p:cNvSpPr>
            <a:spLocks noGrp="1"/>
          </p:cNvSpPr>
          <p:nvPr>
            <p:ph type="ftr" sz="quarter" idx="11"/>
          </p:nvPr>
        </p:nvSpPr>
        <p:spPr/>
        <p:txBody>
          <a:bodyPr/>
          <a:lstStyle/>
          <a:p>
            <a:r>
              <a:rPr lang="en-US" dirty="0"/>
              <a:t>Gabriel Bădilă, 333CA</a:t>
            </a:r>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930475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4B1537C-712A-46BE-A58E-37943C71B02E}" type="datetime1">
              <a:rPr lang="en-US" smtClean="0"/>
              <a:t>10-May-17</a:t>
            </a:fld>
            <a:endParaRPr lang="en-US" dirty="0"/>
          </a:p>
        </p:txBody>
      </p:sp>
      <p:sp>
        <p:nvSpPr>
          <p:cNvPr id="5" name="Footer Placeholder 4"/>
          <p:cNvSpPr>
            <a:spLocks noGrp="1"/>
          </p:cNvSpPr>
          <p:nvPr>
            <p:ph type="ftr" sz="quarter" idx="11"/>
          </p:nvPr>
        </p:nvSpPr>
        <p:spPr/>
        <p:txBody>
          <a:bodyPr/>
          <a:lstStyle/>
          <a:p>
            <a:r>
              <a:rPr lang="en-US" dirty="0"/>
              <a:t>Gabriel Bădilă, 333CA</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002286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4EE30F-B27D-4240-ACA0-BBC39358C4C9}" type="datetime1">
              <a:rPr lang="en-US" smtClean="0"/>
              <a:t>10-May-17</a:t>
            </a:fld>
            <a:endParaRPr lang="en-US" dirty="0"/>
          </a:p>
        </p:txBody>
      </p:sp>
      <p:sp>
        <p:nvSpPr>
          <p:cNvPr id="5" name="Footer Placeholder 4"/>
          <p:cNvSpPr>
            <a:spLocks noGrp="1"/>
          </p:cNvSpPr>
          <p:nvPr>
            <p:ph type="ftr" sz="quarter" idx="11"/>
          </p:nvPr>
        </p:nvSpPr>
        <p:spPr/>
        <p:txBody>
          <a:bodyPr/>
          <a:lstStyle/>
          <a:p>
            <a:r>
              <a:rPr lang="en-US" dirty="0"/>
              <a:t>Gabriel Bădilă, 333CA</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1841331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F1AEBB3-D9AB-469D-8B51-362AF938395E}" type="datetime1">
              <a:rPr lang="en-US" smtClean="0"/>
              <a:t>10-May-17</a:t>
            </a:fld>
            <a:endParaRPr lang="en-US" dirty="0"/>
          </a:p>
        </p:txBody>
      </p:sp>
      <p:sp>
        <p:nvSpPr>
          <p:cNvPr id="5" name="Footer Placeholder 4"/>
          <p:cNvSpPr>
            <a:spLocks noGrp="1"/>
          </p:cNvSpPr>
          <p:nvPr>
            <p:ph type="ftr" sz="quarter" idx="11"/>
          </p:nvPr>
        </p:nvSpPr>
        <p:spPr/>
        <p:txBody>
          <a:bodyPr/>
          <a:lstStyle/>
          <a:p>
            <a:r>
              <a:rPr lang="en-US" dirty="0"/>
              <a:t>Gabriel Bădilă, 333CA</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432810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16D497F-6F06-4904-A1E0-4F22252D1E4A}" type="datetime1">
              <a:rPr lang="en-US" smtClean="0"/>
              <a:t>10-May-17</a:t>
            </a:fld>
            <a:endParaRPr lang="en-US" dirty="0"/>
          </a:p>
        </p:txBody>
      </p:sp>
      <p:sp>
        <p:nvSpPr>
          <p:cNvPr id="5" name="Footer Placeholder 4"/>
          <p:cNvSpPr>
            <a:spLocks noGrp="1"/>
          </p:cNvSpPr>
          <p:nvPr>
            <p:ph type="ftr" sz="quarter" idx="11"/>
          </p:nvPr>
        </p:nvSpPr>
        <p:spPr/>
        <p:txBody>
          <a:bodyPr/>
          <a:lstStyle/>
          <a:p>
            <a:r>
              <a:rPr lang="en-US" dirty="0"/>
              <a:t>Gabriel Bădilă, 333CA</a:t>
            </a:r>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29247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160A59E-2324-4060-A82F-3B1224618EDF}" type="datetime1">
              <a:rPr lang="en-US" smtClean="0"/>
              <a:t>10-May-17</a:t>
            </a:fld>
            <a:endParaRPr lang="en-US" dirty="0"/>
          </a:p>
        </p:txBody>
      </p:sp>
      <p:sp>
        <p:nvSpPr>
          <p:cNvPr id="6" name="Footer Placeholder 5"/>
          <p:cNvSpPr>
            <a:spLocks noGrp="1"/>
          </p:cNvSpPr>
          <p:nvPr>
            <p:ph type="ftr" sz="quarter" idx="11"/>
          </p:nvPr>
        </p:nvSpPr>
        <p:spPr/>
        <p:txBody>
          <a:bodyPr/>
          <a:lstStyle/>
          <a:p>
            <a:r>
              <a:rPr lang="en-US" dirty="0"/>
              <a:t>Gabriel Bădilă, 333CA</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37085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BF96918-5F40-40C0-AC53-A8942970C1C4}" type="datetime1">
              <a:rPr lang="en-US" smtClean="0"/>
              <a:t>10-May-17</a:t>
            </a:fld>
            <a:endParaRPr lang="en-US" dirty="0"/>
          </a:p>
        </p:txBody>
      </p:sp>
      <p:sp>
        <p:nvSpPr>
          <p:cNvPr id="8" name="Footer Placeholder 7"/>
          <p:cNvSpPr>
            <a:spLocks noGrp="1"/>
          </p:cNvSpPr>
          <p:nvPr>
            <p:ph type="ftr" sz="quarter" idx="11"/>
          </p:nvPr>
        </p:nvSpPr>
        <p:spPr/>
        <p:txBody>
          <a:bodyPr/>
          <a:lstStyle/>
          <a:p>
            <a:r>
              <a:rPr lang="en-US" dirty="0"/>
              <a:t>Gabriel Bădilă, 333CA</a:t>
            </a:r>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11994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E7BD147-56D7-4751-B448-E7C8B5BB162D}" type="datetime1">
              <a:rPr lang="en-US" smtClean="0"/>
              <a:t>10-May-17</a:t>
            </a:fld>
            <a:endParaRPr lang="en-US" dirty="0"/>
          </a:p>
        </p:txBody>
      </p:sp>
      <p:sp>
        <p:nvSpPr>
          <p:cNvPr id="4" name="Footer Placeholder 3"/>
          <p:cNvSpPr>
            <a:spLocks noGrp="1"/>
          </p:cNvSpPr>
          <p:nvPr>
            <p:ph type="ftr" sz="quarter" idx="11"/>
          </p:nvPr>
        </p:nvSpPr>
        <p:spPr/>
        <p:txBody>
          <a:bodyPr/>
          <a:lstStyle/>
          <a:p>
            <a:r>
              <a:rPr lang="en-US" dirty="0"/>
              <a:t>Gabriel Bădilă, 333CA</a:t>
            </a:r>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57322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887B8E-51CC-4F71-95DF-0AD12B1EC49E}" type="datetime1">
              <a:rPr lang="en-US" smtClean="0"/>
              <a:t>10-May-17</a:t>
            </a:fld>
            <a:endParaRPr lang="en-US" dirty="0"/>
          </a:p>
        </p:txBody>
      </p:sp>
      <p:sp>
        <p:nvSpPr>
          <p:cNvPr id="3" name="Footer Placeholder 2"/>
          <p:cNvSpPr>
            <a:spLocks noGrp="1"/>
          </p:cNvSpPr>
          <p:nvPr>
            <p:ph type="ftr" sz="quarter" idx="11"/>
          </p:nvPr>
        </p:nvSpPr>
        <p:spPr/>
        <p:txBody>
          <a:bodyPr/>
          <a:lstStyle/>
          <a:p>
            <a:r>
              <a:rPr lang="en-US" dirty="0"/>
              <a:t>Gabriel Bădilă, 333CA</a:t>
            </a:r>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41063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729DEB1-2A62-4838-B8E3-0CB20A7FBC41}" type="datetime1">
              <a:rPr lang="en-US" smtClean="0"/>
              <a:t>10-May-17</a:t>
            </a:fld>
            <a:endParaRPr lang="en-US" dirty="0"/>
          </a:p>
        </p:txBody>
      </p:sp>
      <p:sp>
        <p:nvSpPr>
          <p:cNvPr id="6" name="Footer Placeholder 5"/>
          <p:cNvSpPr>
            <a:spLocks noGrp="1"/>
          </p:cNvSpPr>
          <p:nvPr>
            <p:ph type="ftr" sz="quarter" idx="11"/>
          </p:nvPr>
        </p:nvSpPr>
        <p:spPr/>
        <p:txBody>
          <a:bodyPr/>
          <a:lstStyle/>
          <a:p>
            <a:r>
              <a:rPr lang="en-US" dirty="0"/>
              <a:t>Gabriel Bădilă, 333CA</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99419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A9809C1-616F-4F13-ACFE-97ACA41F21A6}" type="datetime1">
              <a:rPr lang="en-US" smtClean="0"/>
              <a:t>10-May-17</a:t>
            </a:fld>
            <a:endParaRPr lang="en-US" dirty="0"/>
          </a:p>
        </p:txBody>
      </p:sp>
      <p:sp>
        <p:nvSpPr>
          <p:cNvPr id="6" name="Footer Placeholder 5"/>
          <p:cNvSpPr>
            <a:spLocks noGrp="1"/>
          </p:cNvSpPr>
          <p:nvPr>
            <p:ph type="ftr" sz="quarter" idx="11"/>
          </p:nvPr>
        </p:nvSpPr>
        <p:spPr/>
        <p:txBody>
          <a:bodyPr/>
          <a:lstStyle/>
          <a:p>
            <a:r>
              <a:rPr lang="en-US" dirty="0"/>
              <a:t>Gabriel Bădilă, 333CA</a:t>
            </a:r>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139277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2950A8F7-B74D-4AB2-A4FA-1EA7C3AFA646}" type="datetime1">
              <a:rPr lang="en-US" smtClean="0"/>
              <a:t>10-May-17</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r>
              <a:rPr lang="en-US" dirty="0"/>
              <a:t>Gabriel Bădilă, 333CA</a:t>
            </a:r>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167935"/>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media" Target="../media/media2.m4a"/><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slideLayout" Target="../slideLayouts/slideLayout2.xml"/><Relationship Id="rId4" Type="http://schemas.openxmlformats.org/officeDocument/2006/relationships/audio" Target="../media/media2.m4a"/></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8364A-8DF9-4C5B-BC70-5E8599F4DE25}"/>
              </a:ext>
            </a:extLst>
          </p:cNvPr>
          <p:cNvSpPr>
            <a:spLocks noGrp="1"/>
          </p:cNvSpPr>
          <p:nvPr>
            <p:ph type="ctrTitle"/>
          </p:nvPr>
        </p:nvSpPr>
        <p:spPr>
          <a:xfrm>
            <a:off x="1" y="1929467"/>
            <a:ext cx="12192000" cy="414425"/>
          </a:xfrm>
        </p:spPr>
        <p:txBody>
          <a:bodyPr>
            <a:normAutofit fontScale="90000"/>
          </a:bodyPr>
          <a:lstStyle/>
          <a:p>
            <a:pPr algn="ctr"/>
            <a:r>
              <a:rPr lang="ro-RO" sz="2400" noProof="1">
                <a:latin typeface="Times New Roman" panose="02020603050405020304" pitchFamily="18" charset="0"/>
                <a:cs typeface="Times New Roman" panose="02020603050405020304" pitchFamily="18" charset="0"/>
              </a:rPr>
              <a:t>UlTIma</a:t>
            </a:r>
            <a:r>
              <a:rPr lang="en-US" sz="2400" dirty="0">
                <a:latin typeface="Times New Roman" panose="02020603050405020304" pitchFamily="18" charset="0"/>
                <a:cs typeface="Times New Roman" panose="02020603050405020304" pitchFamily="18" charset="0"/>
              </a:rPr>
              <a:t> genera</a:t>
            </a:r>
            <a:r>
              <a:rPr lang="ro-RO" sz="2400" dirty="0">
                <a:latin typeface="Times New Roman" panose="02020603050405020304" pitchFamily="18" charset="0"/>
                <a:cs typeface="Times New Roman" panose="02020603050405020304" pitchFamily="18" charset="0"/>
              </a:rPr>
              <a:t>ție de procesoare intel: kaby lake</a:t>
            </a:r>
            <a:endParaRPr lang="en-US" sz="2400" dirty="0">
              <a:latin typeface="Times New Roman" panose="02020603050405020304" pitchFamily="18" charset="0"/>
              <a:cs typeface="Times New Roman" panose="02020603050405020304" pitchFamily="18" charset="0"/>
            </a:endParaRPr>
          </a:p>
        </p:txBody>
      </p:sp>
      <p:sp>
        <p:nvSpPr>
          <p:cNvPr id="6" name="Content Placeholder 2">
            <a:extLst>
              <a:ext uri="{FF2B5EF4-FFF2-40B4-BE49-F238E27FC236}">
                <a16:creationId xmlns:a16="http://schemas.microsoft.com/office/drawing/2014/main" id="{58B56598-9A3F-496A-8B93-2B98F38EAF68}"/>
              </a:ext>
            </a:extLst>
          </p:cNvPr>
          <p:cNvSpPr txBox="1">
            <a:spLocks/>
          </p:cNvSpPr>
          <p:nvPr/>
        </p:nvSpPr>
        <p:spPr>
          <a:xfrm>
            <a:off x="1" y="2501155"/>
            <a:ext cx="12192000" cy="426602"/>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algn="ctr"/>
            <a:r>
              <a:rPr lang="ro-RO" cap="none" dirty="0">
                <a:solidFill>
                  <a:schemeClr val="tx1"/>
                </a:solidFill>
              </a:rPr>
              <a:t>Analiza rulării împreună cu placa grafică Nvidia GeForce GTX 1080</a:t>
            </a:r>
            <a:endParaRPr lang="en-US" cap="none" dirty="0">
              <a:solidFill>
                <a:schemeClr val="tx1"/>
              </a:solidFill>
            </a:endParaRPr>
          </a:p>
        </p:txBody>
      </p:sp>
      <p:sp>
        <p:nvSpPr>
          <p:cNvPr id="8" name="Footer Placeholder 7">
            <a:extLst>
              <a:ext uri="{FF2B5EF4-FFF2-40B4-BE49-F238E27FC236}">
                <a16:creationId xmlns:a16="http://schemas.microsoft.com/office/drawing/2014/main" id="{50039FD6-D0E6-455C-BA22-E4D78AA1B0DE}"/>
              </a:ext>
            </a:extLst>
          </p:cNvPr>
          <p:cNvSpPr>
            <a:spLocks noGrp="1"/>
          </p:cNvSpPr>
          <p:nvPr>
            <p:ph type="ftr" sz="quarter" idx="11"/>
          </p:nvPr>
        </p:nvSpPr>
        <p:spPr>
          <a:xfrm>
            <a:off x="5250619" y="6030987"/>
            <a:ext cx="1848288" cy="365125"/>
          </a:xfrm>
        </p:spPr>
        <p:txBody>
          <a:bodyPr/>
          <a:lstStyle/>
          <a:p>
            <a:r>
              <a:rPr lang="ro-RO" noProof="1"/>
              <a:t>Gabriel Bădilă, 333CA</a:t>
            </a:r>
          </a:p>
        </p:txBody>
      </p:sp>
      <p:pic>
        <p:nvPicPr>
          <p:cNvPr id="1028" name="Picture 4" descr="http://www.computershopper.com/var/ezwebin_site/storage/images/media/images/intel-7th-generation-core-family/1283575-1-eng-US/intel-7th-generation-core-family.png">
            <a:extLst>
              <a:ext uri="{FF2B5EF4-FFF2-40B4-BE49-F238E27FC236}">
                <a16:creationId xmlns:a16="http://schemas.microsoft.com/office/drawing/2014/main" id="{2ACEEBDF-26A9-4333-9F17-5280CBB24DC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4136" y="3456484"/>
            <a:ext cx="5529090" cy="19906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0967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965C11-2BEF-4F96-BD9B-35B297092E8C}"/>
              </a:ext>
            </a:extLst>
          </p:cNvPr>
          <p:cNvSpPr/>
          <p:nvPr/>
        </p:nvSpPr>
        <p:spPr>
          <a:xfrm>
            <a:off x="3106723" y="2233056"/>
            <a:ext cx="6096000" cy="2246769"/>
          </a:xfrm>
          <a:prstGeom prst="rect">
            <a:avLst/>
          </a:prstGeom>
        </p:spPr>
        <p:txBody>
          <a:bodyPr>
            <a:spAutoFit/>
          </a:bodyPr>
          <a:lstStyle/>
          <a:p>
            <a:r>
              <a:rPr lang="ro-RO" sz="2000" noProof="1">
                <a:latin typeface="Times New Roman" panose="02020603050405020304" pitchFamily="18" charset="0"/>
                <a:cs typeface="Times New Roman" panose="02020603050405020304" pitchFamily="18" charset="0"/>
              </a:rPr>
              <a:t>Împreună cu procesoarele pentru desktop-uri au apărut și noile chipset-uri, Z270, H270, B250, Q270 și Q250. Vestea bună este că zvonurile inițiale, care spuneau că procesoarele Kaby Lake necesită noile chipset-uri, s-au dovedit a fi incorecte, astfel încât se poate face upgrade de la Skylake la Kaby Lake cu o actualizare simplă a BIOS-ului pe placa de bază.</a:t>
            </a:r>
          </a:p>
        </p:txBody>
      </p:sp>
    </p:spTree>
    <p:extLst>
      <p:ext uri="{BB962C8B-B14F-4D97-AF65-F5344CB8AC3E}">
        <p14:creationId xmlns:p14="http://schemas.microsoft.com/office/powerpoint/2010/main" val="2519373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7C5F40F1-F67B-4236-92C6-FADDDF2BB870}"/>
              </a:ext>
            </a:extLst>
          </p:cNvPr>
          <p:cNvSpPr>
            <a:spLocks noGrp="1"/>
          </p:cNvSpPr>
          <p:nvPr>
            <p:ph idx="1"/>
          </p:nvPr>
        </p:nvSpPr>
        <p:spPr>
          <a:xfrm>
            <a:off x="3423217" y="3038053"/>
            <a:ext cx="5527835" cy="585991"/>
          </a:xfrm>
        </p:spPr>
        <p:txBody>
          <a:bodyPr>
            <a:noAutofit/>
          </a:bodyPr>
          <a:lstStyle/>
          <a:p>
            <a:pPr marL="0" indent="0" fontAlgn="base">
              <a:buNone/>
            </a:pPr>
            <a:r>
              <a:rPr lang="en-US" sz="2800" b="1" dirty="0">
                <a:latin typeface="Castellar" panose="020A0402060406010301" pitchFamily="18" charset="0"/>
              </a:rPr>
              <a:t>Kaby Lake performance</a:t>
            </a:r>
          </a:p>
        </p:txBody>
      </p:sp>
    </p:spTree>
    <p:extLst>
      <p:ext uri="{BB962C8B-B14F-4D97-AF65-F5344CB8AC3E}">
        <p14:creationId xmlns:p14="http://schemas.microsoft.com/office/powerpoint/2010/main" val="3717496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http://cdn.mos.cms.futurecdn.net/Ho2cyTNKizzQ6ozUYMESEX.jpg">
            <a:extLst>
              <a:ext uri="{FF2B5EF4-FFF2-40B4-BE49-F238E27FC236}">
                <a16:creationId xmlns:a16="http://schemas.microsoft.com/office/drawing/2014/main" id="{FF5DB143-B88B-427E-98C8-366D9CECBE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4789" y="3187816"/>
            <a:ext cx="5361497" cy="3015842"/>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24AB7E2-0516-433B-805E-7178018BE8FB}"/>
              </a:ext>
            </a:extLst>
          </p:cNvPr>
          <p:cNvSpPr/>
          <p:nvPr/>
        </p:nvSpPr>
        <p:spPr>
          <a:xfrm>
            <a:off x="875251" y="1156491"/>
            <a:ext cx="6096000" cy="2031325"/>
          </a:xfrm>
          <a:prstGeom prst="rect">
            <a:avLst/>
          </a:prstGeom>
        </p:spPr>
        <p:txBody>
          <a:bodyPr>
            <a:spAutoFit/>
          </a:bodyPr>
          <a:lstStyle/>
          <a:p>
            <a:r>
              <a:rPr lang="ro-RO" noProof="1"/>
              <a:t>Prin realizarea unui set de teste pe noul chipset, Z270, de la MSI s-a observat că acesta oferă o varietate de opțiuni. Gaming-ul Z270 Gaming M7 se află în partea de sus a stivei, cu iluminare RGB, suport pentru overclocking auto până la 5.2GHz (care nu a funcționat, trebuie spus că 5.0GHz s-a dovedit a fi limita stabilă) și trei M .2 sloturi, oferind un spațiu vast pentru o viitoare extindere.</a:t>
            </a:r>
          </a:p>
        </p:txBody>
      </p:sp>
    </p:spTree>
    <p:extLst>
      <p:ext uri="{BB962C8B-B14F-4D97-AF65-F5344CB8AC3E}">
        <p14:creationId xmlns:p14="http://schemas.microsoft.com/office/powerpoint/2010/main" val="1141291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1A9E77B5-910A-4A53-9B62-156920FB0FDA}"/>
              </a:ext>
            </a:extLst>
          </p:cNvPr>
          <p:cNvSpPr/>
          <p:nvPr/>
        </p:nvSpPr>
        <p:spPr>
          <a:xfrm>
            <a:off x="1345035" y="911546"/>
            <a:ext cx="6096000" cy="2554545"/>
          </a:xfrm>
          <a:prstGeom prst="rect">
            <a:avLst/>
          </a:prstGeom>
        </p:spPr>
        <p:txBody>
          <a:bodyPr>
            <a:spAutoFit/>
          </a:bodyPr>
          <a:lstStyle/>
          <a:p>
            <a:r>
              <a:rPr lang="ro-RO" sz="2000" u="sng" noProof="1">
                <a:latin typeface="Times New Roman" panose="02020603050405020304" pitchFamily="18" charset="0"/>
                <a:cs typeface="Times New Roman" panose="02020603050405020304" pitchFamily="18" charset="0"/>
              </a:rPr>
              <a:t>Testare arhitectură Kaby Lake</a:t>
            </a:r>
          </a:p>
          <a:p>
            <a:endParaRPr lang="ro-RO" sz="2000" noProof="1">
              <a:latin typeface="Times New Roman" panose="02020603050405020304" pitchFamily="18" charset="0"/>
              <a:cs typeface="Times New Roman" panose="02020603050405020304" pitchFamily="18" charset="0"/>
            </a:endParaRPr>
          </a:p>
          <a:p>
            <a:pPr marL="342900" indent="-342900">
              <a:buFontTx/>
              <a:buChar char="-"/>
            </a:pPr>
            <a:r>
              <a:rPr lang="ro-RO" sz="2000" noProof="1">
                <a:latin typeface="Times New Roman" panose="02020603050405020304" pitchFamily="18" charset="0"/>
                <a:cs typeface="Times New Roman" panose="02020603050405020304" pitchFamily="18" charset="0"/>
              </a:rPr>
              <a:t>placă grafică: Nvidia GeForce GTX 1080</a:t>
            </a:r>
          </a:p>
          <a:p>
            <a:pPr marL="342900" indent="-342900">
              <a:buFontTx/>
              <a:buChar char="-"/>
            </a:pPr>
            <a:r>
              <a:rPr lang="ro-RO" sz="2000" noProof="1">
                <a:latin typeface="Times New Roman" panose="02020603050405020304" pitchFamily="18" charset="0"/>
                <a:cs typeface="Times New Roman" panose="02020603050405020304" pitchFamily="18" charset="0"/>
              </a:rPr>
              <a:t>stocare: Samsung 960 Pro 512GB (pentru sistemul de operare și pentru aplicațiile de bază)</a:t>
            </a:r>
          </a:p>
          <a:p>
            <a:pPr marL="342900" indent="-342900">
              <a:buFontTx/>
              <a:buChar char="-"/>
            </a:pPr>
            <a:r>
              <a:rPr lang="ro-RO" sz="2000" noProof="1">
                <a:latin typeface="Times New Roman" panose="02020603050405020304" pitchFamily="18" charset="0"/>
                <a:cs typeface="Times New Roman" panose="02020603050405020304" pitchFamily="18" charset="0"/>
              </a:rPr>
              <a:t>stocare: Samsung 850 Pro 2TB (pentru testare)</a:t>
            </a:r>
          </a:p>
          <a:p>
            <a:pPr marL="342900" indent="-342900">
              <a:buFontTx/>
              <a:buChar char="-"/>
            </a:pPr>
            <a:r>
              <a:rPr lang="ro-RO" sz="2000" noProof="1">
                <a:latin typeface="Times New Roman" panose="02020603050405020304" pitchFamily="18" charset="0"/>
                <a:cs typeface="Times New Roman" panose="02020603050405020304" pitchFamily="18" charset="0"/>
              </a:rPr>
              <a:t>memorie RAM: Corsair Dominator Platinum</a:t>
            </a:r>
          </a:p>
          <a:p>
            <a:pPr marL="342900" indent="-342900">
              <a:buFontTx/>
              <a:buChar char="-"/>
            </a:pPr>
            <a:r>
              <a:rPr lang="ro-RO" sz="2000" noProof="1">
                <a:latin typeface="Times New Roman" panose="02020603050405020304" pitchFamily="18" charset="0"/>
                <a:cs typeface="Times New Roman" panose="02020603050405020304" pitchFamily="18" charset="0"/>
              </a:rPr>
              <a:t>sursă de alimentare: RM650X</a:t>
            </a:r>
          </a:p>
        </p:txBody>
      </p:sp>
      <p:pic>
        <p:nvPicPr>
          <p:cNvPr id="16386" name="Picture 2" descr="http://cdn.mos.cms.futurecdn.net/xUJHKUAD8sbogf9rrEXKGX.jpg">
            <a:extLst>
              <a:ext uri="{FF2B5EF4-FFF2-40B4-BE49-F238E27FC236}">
                <a16:creationId xmlns:a16="http://schemas.microsoft.com/office/drawing/2014/main" id="{D67D904A-5188-483E-BC82-0578C8390C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36734" y="3466091"/>
            <a:ext cx="5327009" cy="29964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41653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20" name="Picture 4" descr="http://cdn.mos.cms.futurecdn.net/QGwd7qvTmz4YTdJZbbGNpX-650-80.png">
            <a:extLst>
              <a:ext uri="{FF2B5EF4-FFF2-40B4-BE49-F238E27FC236}">
                <a16:creationId xmlns:a16="http://schemas.microsoft.com/office/drawing/2014/main" id="{C6DA9D49-DCC3-4373-BB1D-A6553854428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2663" y="0"/>
            <a:ext cx="51450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85489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cdn.mos.cms.futurecdn.net/waqTanaLQGYw5NUpZnVrFY-650-80.png">
            <a:extLst>
              <a:ext uri="{FF2B5EF4-FFF2-40B4-BE49-F238E27FC236}">
                <a16:creationId xmlns:a16="http://schemas.microsoft.com/office/drawing/2014/main" id="{D25D2E89-3963-44AB-8F00-EC2889B844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1016" y="0"/>
            <a:ext cx="514508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cdn.mos.cms.futurecdn.net/TVvWhgC3t99y6vQbkajbGY-650-80.png">
            <a:extLst>
              <a:ext uri="{FF2B5EF4-FFF2-40B4-BE49-F238E27FC236}">
                <a16:creationId xmlns:a16="http://schemas.microsoft.com/office/drawing/2014/main" id="{1E33459A-8DEF-43AA-8BD4-2F0A920383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78224" y="0"/>
            <a:ext cx="51450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1204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2" name="Picture 4" descr="http://cdn.mos.cms.futurecdn.net/RzaZoKescM8GA5eJPeG69Y-650-80.png">
            <a:extLst>
              <a:ext uri="{FF2B5EF4-FFF2-40B4-BE49-F238E27FC236}">
                <a16:creationId xmlns:a16="http://schemas.microsoft.com/office/drawing/2014/main" id="{60519BDF-2A21-443B-8F97-F49CB190E2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2627" y="0"/>
            <a:ext cx="514508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cdn.mos.cms.futurecdn.net/M3Ui57oPEhqobwui7WHnsX-650-80.png">
            <a:extLst>
              <a:ext uri="{FF2B5EF4-FFF2-40B4-BE49-F238E27FC236}">
                <a16:creationId xmlns:a16="http://schemas.microsoft.com/office/drawing/2014/main" id="{A824CE4D-5BBD-47B1-9815-7D73BA47F1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3976" y="0"/>
            <a:ext cx="51450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239828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2" descr="http://cdn.mos.cms.futurecdn.net/EfmqRdY5T7mJmKb6w8WeYi-650-80.png">
            <a:extLst>
              <a:ext uri="{FF2B5EF4-FFF2-40B4-BE49-F238E27FC236}">
                <a16:creationId xmlns:a16="http://schemas.microsoft.com/office/drawing/2014/main" id="{B2068382-7701-49AC-98C4-EAF75E7B4F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2663" y="0"/>
            <a:ext cx="51450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59854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descr="http://cdn.mos.cms.futurecdn.net/ENdgbkHHFV3NpnY3djERoX-650-80.png">
            <a:extLst>
              <a:ext uri="{FF2B5EF4-FFF2-40B4-BE49-F238E27FC236}">
                <a16:creationId xmlns:a16="http://schemas.microsoft.com/office/drawing/2014/main" id="{8C684406-C74D-4556-A0A5-F0BC758236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28965" y="0"/>
            <a:ext cx="5064125"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E66B6839-A13E-4AD5-9D7A-C150A55EAD6F}"/>
              </a:ext>
            </a:extLst>
          </p:cNvPr>
          <p:cNvSpPr/>
          <p:nvPr/>
        </p:nvSpPr>
        <p:spPr>
          <a:xfrm>
            <a:off x="1094886" y="1228397"/>
            <a:ext cx="4383125" cy="4401205"/>
          </a:xfrm>
          <a:prstGeom prst="rect">
            <a:avLst/>
          </a:prstGeom>
        </p:spPr>
        <p:txBody>
          <a:bodyPr wrap="square">
            <a:spAutoFit/>
          </a:bodyPr>
          <a:lstStyle/>
          <a:p>
            <a:r>
              <a:rPr lang="ro-RO" sz="2000" noProof="1">
                <a:latin typeface="Times New Roman" panose="02020603050405020304" pitchFamily="18" charset="0"/>
                <a:cs typeface="Times New Roman" panose="02020603050405020304" pitchFamily="18" charset="0"/>
              </a:rPr>
              <a:t>Realizând teste pe jocuri precum:</a:t>
            </a:r>
            <a:br>
              <a:rPr lang="ro-RO" sz="2000" noProof="1">
                <a:latin typeface="Times New Roman" panose="02020603050405020304" pitchFamily="18" charset="0"/>
                <a:cs typeface="Times New Roman" panose="02020603050405020304" pitchFamily="18" charset="0"/>
              </a:rPr>
            </a:br>
            <a:r>
              <a:rPr lang="ro-RO" sz="2000" noProof="1">
                <a:latin typeface="Times New Roman" panose="02020603050405020304" pitchFamily="18" charset="0"/>
                <a:cs typeface="Times New Roman" panose="02020603050405020304" pitchFamily="18" charset="0"/>
              </a:rPr>
              <a:t>-    Grand Theft Auto V</a:t>
            </a:r>
          </a:p>
          <a:p>
            <a:pPr marL="342900" indent="-342900">
              <a:buFontTx/>
              <a:buChar char="-"/>
            </a:pPr>
            <a:r>
              <a:rPr lang="ro-RO" sz="2000" noProof="1">
                <a:latin typeface="Times New Roman" panose="02020603050405020304" pitchFamily="18" charset="0"/>
                <a:cs typeface="Times New Roman" panose="02020603050405020304" pitchFamily="18" charset="0"/>
              </a:rPr>
              <a:t>Doom</a:t>
            </a:r>
          </a:p>
          <a:p>
            <a:pPr marL="342900" indent="-342900">
              <a:buFontTx/>
              <a:buChar char="-"/>
            </a:pPr>
            <a:r>
              <a:rPr lang="ro-RO" sz="2000" noProof="1">
                <a:latin typeface="Times New Roman" panose="02020603050405020304" pitchFamily="18" charset="0"/>
                <a:cs typeface="Times New Roman" panose="02020603050405020304" pitchFamily="18" charset="0"/>
              </a:rPr>
              <a:t>The Witcher 3</a:t>
            </a:r>
          </a:p>
          <a:p>
            <a:pPr marL="342900" indent="-342900">
              <a:buFontTx/>
              <a:buChar char="-"/>
            </a:pPr>
            <a:r>
              <a:rPr lang="ro-RO" sz="2000" noProof="1">
                <a:latin typeface="Times New Roman" panose="02020603050405020304" pitchFamily="18" charset="0"/>
                <a:cs typeface="Times New Roman" panose="02020603050405020304" pitchFamily="18" charset="0"/>
              </a:rPr>
              <a:t>Rise of the Tomb Raider</a:t>
            </a:r>
          </a:p>
          <a:p>
            <a:pPr marL="342900" indent="-342900">
              <a:buFontTx/>
              <a:buChar char="-"/>
            </a:pPr>
            <a:r>
              <a:rPr lang="ro-RO" sz="2000" noProof="1">
                <a:latin typeface="Times New Roman" panose="02020603050405020304" pitchFamily="18" charset="0"/>
                <a:cs typeface="Times New Roman" panose="02020603050405020304" pitchFamily="18" charset="0"/>
              </a:rPr>
              <a:t>Hitman</a:t>
            </a:r>
          </a:p>
          <a:p>
            <a:pPr marL="342900" indent="-342900">
              <a:buFontTx/>
              <a:buChar char="-"/>
            </a:pPr>
            <a:r>
              <a:rPr lang="ro-RO" sz="2000" noProof="1">
                <a:latin typeface="Times New Roman" panose="02020603050405020304" pitchFamily="18" charset="0"/>
                <a:cs typeface="Times New Roman" panose="02020603050405020304" pitchFamily="18" charset="0"/>
              </a:rPr>
              <a:t>Deus Ex Mankind Divided</a:t>
            </a:r>
          </a:p>
          <a:p>
            <a:pPr marL="342900" indent="-342900">
              <a:buFontTx/>
              <a:buChar char="-"/>
            </a:pPr>
            <a:r>
              <a:rPr lang="ro-RO" sz="2000" noProof="1">
                <a:latin typeface="Times New Roman" panose="02020603050405020304" pitchFamily="18" charset="0"/>
                <a:cs typeface="Times New Roman" panose="02020603050405020304" pitchFamily="18" charset="0"/>
              </a:rPr>
              <a:t>The Division</a:t>
            </a:r>
          </a:p>
          <a:p>
            <a:pPr marL="342900" indent="-342900">
              <a:buFontTx/>
              <a:buChar char="-"/>
            </a:pPr>
            <a:r>
              <a:rPr lang="ro-RO" sz="2000" noProof="1">
                <a:latin typeface="Times New Roman" panose="02020603050405020304" pitchFamily="18" charset="0"/>
                <a:cs typeface="Times New Roman" panose="02020603050405020304" pitchFamily="18" charset="0"/>
              </a:rPr>
              <a:t>Fallout 4</a:t>
            </a:r>
          </a:p>
          <a:p>
            <a:r>
              <a:rPr lang="ro-RO" sz="2000" noProof="1">
                <a:latin typeface="Times New Roman" panose="02020603050405020304" pitchFamily="18" charset="0"/>
                <a:cs typeface="Times New Roman" panose="02020603050405020304" pitchFamily="18" charset="0"/>
              </a:rPr>
              <a:t>s-au obținut rezultate fantastice. </a:t>
            </a:r>
          </a:p>
          <a:p>
            <a:endParaRPr lang="ro-RO" sz="2000" noProof="1">
              <a:latin typeface="Times New Roman" panose="02020603050405020304" pitchFamily="18" charset="0"/>
              <a:cs typeface="Times New Roman" panose="02020603050405020304" pitchFamily="18" charset="0"/>
            </a:endParaRPr>
          </a:p>
          <a:p>
            <a:r>
              <a:rPr lang="ro-RO" sz="2000" noProof="1">
                <a:latin typeface="Times New Roman" panose="02020603050405020304" pitchFamily="18" charset="0"/>
                <a:cs typeface="Times New Roman" panose="02020603050405020304" pitchFamily="18" charset="0"/>
              </a:rPr>
              <a:t>Toate jocurile de mai sus au rulat la o rezoluție de 1080p cu Ultra/Very High FPS.</a:t>
            </a:r>
          </a:p>
        </p:txBody>
      </p:sp>
    </p:spTree>
    <p:extLst>
      <p:ext uri="{BB962C8B-B14F-4D97-AF65-F5344CB8AC3E}">
        <p14:creationId xmlns:p14="http://schemas.microsoft.com/office/powerpoint/2010/main" val="29963232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EA3C1832-53ED-494C-BD54-16A75893BE09}"/>
              </a:ext>
            </a:extLst>
          </p:cNvPr>
          <p:cNvSpPr>
            <a:spLocks noGrp="1"/>
          </p:cNvSpPr>
          <p:nvPr>
            <p:ph idx="1"/>
          </p:nvPr>
        </p:nvSpPr>
        <p:spPr>
          <a:xfrm>
            <a:off x="1015068" y="789803"/>
            <a:ext cx="8029522" cy="2817463"/>
          </a:xfrm>
        </p:spPr>
        <p:txBody>
          <a:bodyPr>
            <a:noAutofit/>
          </a:bodyPr>
          <a:lstStyle/>
          <a:p>
            <a:pPr marL="0" indent="0" fontAlgn="base">
              <a:buNone/>
            </a:pPr>
            <a:r>
              <a:rPr lang="ro-RO" sz="2000" b="1" dirty="0">
                <a:latin typeface="Times New Roman" panose="02020603050405020304" pitchFamily="18" charset="0"/>
                <a:cs typeface="Times New Roman" panose="02020603050405020304" pitchFamily="18" charset="0"/>
              </a:rPr>
              <a:t>Nvidia GeForce GTX 1080</a:t>
            </a:r>
          </a:p>
          <a:p>
            <a:pPr marL="0" indent="0" fontAlgn="base">
              <a:buNone/>
            </a:pPr>
            <a:r>
              <a:rPr lang="ro-RO" sz="2000" noProof="1">
                <a:latin typeface="Times New Roman" panose="02020603050405020304" pitchFamily="18" charset="0"/>
                <a:cs typeface="Times New Roman" panose="02020603050405020304" pitchFamily="18" charset="0"/>
              </a:rPr>
              <a:t>Pe baza mai multor teste s-a observat că GTX 1080 este cu peste 30% mai rapid decât versiunea anterioară a GTX Titan X și GTX 980 Ti și utilizează cu aproape 30% mai puțină putere. Datorită trecerii de la tranzistoare de la 28nm la FinFET de 16nm, Nvidia divide întreaga arhitectură în mai multe bucăți, cu mai puține pierderi de energie datorită FinFET. Chiar mai bine: în sfârșit vedem plăcile GTX 1080 în stoc la prețuri sub 600 $ / 590 £.</a:t>
            </a:r>
          </a:p>
        </p:txBody>
      </p:sp>
      <p:pic>
        <p:nvPicPr>
          <p:cNvPr id="18436" name="Picture 4" descr="http://cdn.mos.cms.futurecdn.net/9g62XjRHkAixo7MxjD4kXP.jpg">
            <a:extLst>
              <a:ext uri="{FF2B5EF4-FFF2-40B4-BE49-F238E27FC236}">
                <a16:creationId xmlns:a16="http://schemas.microsoft.com/office/drawing/2014/main" id="{FD9E3081-77CA-4BFB-9416-40C3B7EF82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00507" y="4144161"/>
            <a:ext cx="5463000" cy="24796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58057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ACF8F38-C2C5-404E-831E-EE461D21DC53}"/>
              </a:ext>
            </a:extLst>
          </p:cNvPr>
          <p:cNvSpPr>
            <a:spLocks noGrp="1"/>
          </p:cNvSpPr>
          <p:nvPr>
            <p:ph idx="1"/>
          </p:nvPr>
        </p:nvSpPr>
        <p:spPr>
          <a:xfrm>
            <a:off x="1800159" y="1955872"/>
            <a:ext cx="8749208" cy="2750352"/>
          </a:xfrm>
        </p:spPr>
        <p:txBody>
          <a:bodyPr>
            <a:noAutofit/>
          </a:bodyPr>
          <a:lstStyle/>
          <a:p>
            <a:pPr marL="0" indent="0">
              <a:buNone/>
            </a:pPr>
            <a:r>
              <a:rPr lang="ro-RO" sz="2000" noProof="1">
                <a:latin typeface="Times New Roman" panose="02020603050405020304" pitchFamily="18" charset="0"/>
                <a:cs typeface="Times New Roman" panose="02020603050405020304" pitchFamily="18" charset="0"/>
              </a:rPr>
              <a:t>În ultimul deceniu, Intel a creat noi procesoare bazate pe modelul "tick-tock", în care fiecare "tick" reprezintă o nouă tehnologie de proces (începând cu 65nm în 2006) și fiecare "tock" implică o nouă arhitectură construită pe un proces existent. Cu procesoarele Kaby Lake, Intel se îndepărtează oficial de la "tick-tock" și adoptă o nouă filozofie: proces-arhitectură-optimizare. Primele două corespund modelului "tick-tock", dar cea de-a treia etapă, de "optimizare", este cea nouă, iar Kaby Lake va fi primul pas în această direcție.</a:t>
            </a:r>
          </a:p>
        </p:txBody>
      </p:sp>
    </p:spTree>
    <p:extLst>
      <p:ext uri="{BB962C8B-B14F-4D97-AF65-F5344CB8AC3E}">
        <p14:creationId xmlns:p14="http://schemas.microsoft.com/office/powerpoint/2010/main" val="17316594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1569259-1430-48CD-B05E-E5746EF2AA74}"/>
              </a:ext>
            </a:extLst>
          </p:cNvPr>
          <p:cNvSpPr/>
          <p:nvPr/>
        </p:nvSpPr>
        <p:spPr>
          <a:xfrm>
            <a:off x="4566407" y="3386136"/>
            <a:ext cx="6549006" cy="3170099"/>
          </a:xfrm>
          <a:prstGeom prst="rect">
            <a:avLst/>
          </a:prstGeom>
        </p:spPr>
        <p:txBody>
          <a:bodyPr wrap="square">
            <a:spAutoFit/>
          </a:bodyPr>
          <a:lstStyle/>
          <a:p>
            <a:r>
              <a:rPr lang="ro-RO" sz="2000" noProof="1">
                <a:latin typeface="Times New Roman" panose="02020603050405020304" pitchFamily="18" charset="0"/>
                <a:cs typeface="Times New Roman" panose="02020603050405020304" pitchFamily="18" charset="0"/>
              </a:rPr>
              <a:t>Overclocking-ul GTX 1080 este posibil, deși îmbunătățirile nu mai sunt la fel de mari ca la versiunile anterioare Nvidia. GTX 980 Ti, 980 și 970 au atins adesea overclock-uri de 25% față de stoc. În cazul GTX 1080, s-a reușit să se adauge la ceasul de bază doar 200MHz (aproximativ 12%), cu o creștere de 750MHz (+17,5%) a vitezei VRAM. Alte modificări la ținta de putere și la tensiune au condus la o performanță de aproximativ 15% mai bună atunci când au fost overclock-ate, dar eforturi asemănătoare pe un model de 980 Ti ar putea duce diferența de performanță la aproximativ 20%.</a:t>
            </a:r>
          </a:p>
        </p:txBody>
      </p:sp>
      <p:pic>
        <p:nvPicPr>
          <p:cNvPr id="20482" name="Picture 2" descr="http://cdn.mos.cms.futurecdn.net/M2K8Wh7YdppjxmCeffoj4.jpg">
            <a:extLst>
              <a:ext uri="{FF2B5EF4-FFF2-40B4-BE49-F238E27FC236}">
                <a16:creationId xmlns:a16="http://schemas.microsoft.com/office/drawing/2014/main" id="{8CBE302E-C087-44A0-AF7E-FD539D2C1C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4458" y="302004"/>
            <a:ext cx="7527458" cy="29864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83586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30D0D5D0-AF64-4787-8486-F2C92CCD7279}"/>
              </a:ext>
            </a:extLst>
          </p:cNvPr>
          <p:cNvSpPr>
            <a:spLocks noGrp="1"/>
          </p:cNvSpPr>
          <p:nvPr>
            <p:ph idx="1"/>
          </p:nvPr>
        </p:nvSpPr>
        <p:spPr>
          <a:xfrm>
            <a:off x="3196206" y="3038053"/>
            <a:ext cx="6023295" cy="585991"/>
          </a:xfrm>
        </p:spPr>
        <p:txBody>
          <a:bodyPr>
            <a:noAutofit/>
          </a:bodyPr>
          <a:lstStyle/>
          <a:p>
            <a:pPr marL="0" indent="0" algn="ctr" fontAlgn="base">
              <a:buNone/>
            </a:pPr>
            <a:r>
              <a:rPr lang="ro-RO" sz="2800" b="1" dirty="0">
                <a:latin typeface="Castellar" panose="020A0402060406010301" pitchFamily="18" charset="0"/>
              </a:rPr>
              <a:t>CONCLUZII</a:t>
            </a:r>
            <a:endParaRPr lang="en-US" sz="2800" b="1" dirty="0">
              <a:latin typeface="Castellar" panose="020A0402060406010301" pitchFamily="18" charset="0"/>
            </a:endParaRPr>
          </a:p>
        </p:txBody>
      </p:sp>
    </p:spTree>
    <p:extLst>
      <p:ext uri="{BB962C8B-B14F-4D97-AF65-F5344CB8AC3E}">
        <p14:creationId xmlns:p14="http://schemas.microsoft.com/office/powerpoint/2010/main" val="23333849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54BCA65-C395-45EB-82DC-F0F2340BEA7B}"/>
              </a:ext>
            </a:extLst>
          </p:cNvPr>
          <p:cNvSpPr/>
          <p:nvPr/>
        </p:nvSpPr>
        <p:spPr>
          <a:xfrm>
            <a:off x="3131889" y="2144728"/>
            <a:ext cx="6096000" cy="2554545"/>
          </a:xfrm>
          <a:prstGeom prst="rect">
            <a:avLst/>
          </a:prstGeom>
        </p:spPr>
        <p:txBody>
          <a:bodyPr>
            <a:spAutoFit/>
          </a:bodyPr>
          <a:lstStyle/>
          <a:p>
            <a:r>
              <a:rPr lang="ro-RO" sz="2000" noProof="1">
                <a:latin typeface="Times New Roman" panose="02020603050405020304" pitchFamily="18" charset="0"/>
                <a:cs typeface="Times New Roman" panose="02020603050405020304" pitchFamily="18" charset="0"/>
              </a:rPr>
              <a:t>Deoarece principalul aspect pe care se bazează Kaby Lake este optimizarea, acesta nu aduce schimbări arhitecturale majore față de predecesorul său, punandu-se accentul doar pe viteze mai mari ale ceasului. După cum ați văzut în ultima secțiune, performanța mondială reală față de Skylake este în esență identică. Doar overclock-ingul poate să aducă o mai mare diferență între performanțele celor două arhitecturi. </a:t>
            </a:r>
          </a:p>
        </p:txBody>
      </p:sp>
    </p:spTree>
    <p:extLst>
      <p:ext uri="{BB962C8B-B14F-4D97-AF65-F5344CB8AC3E}">
        <p14:creationId xmlns:p14="http://schemas.microsoft.com/office/powerpoint/2010/main" val="16489999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93C753D-979B-4E84-BEE7-C01AC6B288AC}"/>
              </a:ext>
            </a:extLst>
          </p:cNvPr>
          <p:cNvSpPr/>
          <p:nvPr/>
        </p:nvSpPr>
        <p:spPr>
          <a:xfrm>
            <a:off x="3056389" y="2174333"/>
            <a:ext cx="6096000" cy="2554545"/>
          </a:xfrm>
          <a:prstGeom prst="rect">
            <a:avLst/>
          </a:prstGeom>
        </p:spPr>
        <p:txBody>
          <a:bodyPr>
            <a:spAutoFit/>
          </a:bodyPr>
          <a:lstStyle/>
          <a:p>
            <a:r>
              <a:rPr lang="ro-RO" sz="2000" noProof="1">
                <a:latin typeface="Times New Roman" panose="02020603050405020304" pitchFamily="18" charset="0"/>
                <a:cs typeface="Times New Roman" panose="02020603050405020304" pitchFamily="18" charset="0"/>
              </a:rPr>
              <a:t>Kaby Lake și chipset-urile din seria 200 (în special Z270) reprezintă progresia logică față de Skylake. Tehnologia Intel 14nm+ pare să aducă o ușoară îmbunătățire a intervalului de viteză al ceasului, dar aceasta este singura diferență reală pentru utilizatorii desktop și chiar și performanța cu 10% mai mare în unele cazuri nu este suficientă pentru a justifica un upgrade de la ultimele două generații la aceasta.</a:t>
            </a:r>
          </a:p>
        </p:txBody>
      </p:sp>
    </p:spTree>
    <p:extLst>
      <p:ext uri="{BB962C8B-B14F-4D97-AF65-F5344CB8AC3E}">
        <p14:creationId xmlns:p14="http://schemas.microsoft.com/office/powerpoint/2010/main" val="24244438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D0FC58D-17E1-4297-B512-B0E11E72B3B6}"/>
              </a:ext>
            </a:extLst>
          </p:cNvPr>
          <p:cNvSpPr/>
          <p:nvPr/>
        </p:nvSpPr>
        <p:spPr>
          <a:xfrm>
            <a:off x="3207391" y="1918225"/>
            <a:ext cx="6096000" cy="2862322"/>
          </a:xfrm>
          <a:prstGeom prst="rect">
            <a:avLst/>
          </a:prstGeom>
        </p:spPr>
        <p:txBody>
          <a:bodyPr>
            <a:spAutoFit/>
          </a:bodyPr>
          <a:lstStyle/>
          <a:p>
            <a:r>
              <a:rPr lang="ro-RO" sz="2000" noProof="1">
                <a:latin typeface="Times New Roman" panose="02020603050405020304" pitchFamily="18" charset="0"/>
                <a:cs typeface="Times New Roman" panose="02020603050405020304" pitchFamily="18" charset="0"/>
              </a:rPr>
              <a:t>La fel ca Skylake, Kaby Lake este și în același timp nu este impresionant. Dacă Skylake nu era suficient pentru a vă face să realizați un upgrade sistemului dumneavoastră, nimic din Kaby Lake nu vă va face să vă schimbați mintea. Procesoarele din generația a 7-a sunt puțin mai rapide decât cele din generația a 6-a, iar prețurile nu s-au schimbat, deci dacă te afli în căutarea unui procesor nou Kaby Lake este alegerea dorită. Sau puteți să vă orientați către noua arhitectură de la AMD Ryzen: Zen.</a:t>
            </a:r>
          </a:p>
        </p:txBody>
      </p:sp>
    </p:spTree>
    <p:extLst>
      <p:ext uri="{BB962C8B-B14F-4D97-AF65-F5344CB8AC3E}">
        <p14:creationId xmlns:p14="http://schemas.microsoft.com/office/powerpoint/2010/main" val="12845377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8C0B5A45-D6FA-46A0-8411-D7B02A34C2CE}"/>
              </a:ext>
            </a:extLst>
          </p:cNvPr>
          <p:cNvSpPr>
            <a:spLocks noGrp="1"/>
          </p:cNvSpPr>
          <p:nvPr>
            <p:ph idx="1"/>
          </p:nvPr>
        </p:nvSpPr>
        <p:spPr>
          <a:xfrm>
            <a:off x="3196206" y="3038053"/>
            <a:ext cx="6023295" cy="585991"/>
          </a:xfrm>
        </p:spPr>
        <p:txBody>
          <a:bodyPr>
            <a:noAutofit/>
          </a:bodyPr>
          <a:lstStyle/>
          <a:p>
            <a:pPr marL="0" indent="0" algn="ctr" fontAlgn="base">
              <a:buNone/>
            </a:pPr>
            <a:r>
              <a:rPr lang="ro-RO" sz="2800" b="1" dirty="0">
                <a:latin typeface="Castellar" panose="020A0402060406010301" pitchFamily="18" charset="0"/>
              </a:rPr>
              <a:t>Intrebari?</a:t>
            </a:r>
            <a:endParaRPr lang="en-US" sz="2800" b="1" dirty="0">
              <a:latin typeface="Castellar" panose="020A0402060406010301" pitchFamily="18" charset="0"/>
            </a:endParaRPr>
          </a:p>
        </p:txBody>
      </p:sp>
    </p:spTree>
    <p:extLst>
      <p:ext uri="{BB962C8B-B14F-4D97-AF65-F5344CB8AC3E}">
        <p14:creationId xmlns:p14="http://schemas.microsoft.com/office/powerpoint/2010/main" val="376663606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631F9B5B-0090-4B0F-80C0-13FC1B00F56C}"/>
              </a:ext>
            </a:extLst>
          </p:cNvPr>
          <p:cNvSpPr>
            <a:spLocks noGrp="1"/>
          </p:cNvSpPr>
          <p:nvPr>
            <p:ph idx="1"/>
          </p:nvPr>
        </p:nvSpPr>
        <p:spPr>
          <a:xfrm>
            <a:off x="3196206" y="3038053"/>
            <a:ext cx="6023295" cy="585991"/>
          </a:xfrm>
        </p:spPr>
        <p:txBody>
          <a:bodyPr>
            <a:noAutofit/>
          </a:bodyPr>
          <a:lstStyle/>
          <a:p>
            <a:pPr marL="0" indent="0" algn="ctr" fontAlgn="base">
              <a:buNone/>
            </a:pPr>
            <a:r>
              <a:rPr lang="ro-RO" sz="2800" b="1" dirty="0">
                <a:latin typeface="Castellar" panose="020A0402060406010301" pitchFamily="18" charset="0"/>
              </a:rPr>
              <a:t>Va Multumesc!</a:t>
            </a:r>
            <a:endParaRPr lang="en-US" sz="2800" b="1" dirty="0">
              <a:latin typeface="Castellar" panose="020A0402060406010301" pitchFamily="18" charset="0"/>
            </a:endParaRPr>
          </a:p>
        </p:txBody>
      </p:sp>
    </p:spTree>
    <p:extLst>
      <p:ext uri="{BB962C8B-B14F-4D97-AF65-F5344CB8AC3E}">
        <p14:creationId xmlns:p14="http://schemas.microsoft.com/office/powerpoint/2010/main" val="35456209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4511179-8AF4-454E-B461-BA1EDAE1A95B}"/>
              </a:ext>
            </a:extLst>
          </p:cNvPr>
          <p:cNvSpPr>
            <a:spLocks noGrp="1"/>
          </p:cNvSpPr>
          <p:nvPr>
            <p:ph idx="1"/>
          </p:nvPr>
        </p:nvSpPr>
        <p:spPr>
          <a:xfrm>
            <a:off x="2416539" y="1720980"/>
            <a:ext cx="7247579" cy="820884"/>
          </a:xfrm>
        </p:spPr>
        <p:txBody>
          <a:bodyPr>
            <a:normAutofit lnSpcReduction="10000"/>
          </a:bodyPr>
          <a:lstStyle/>
          <a:p>
            <a:pPr marL="0" indent="0">
              <a:buNone/>
            </a:pPr>
            <a:r>
              <a:rPr lang="ro-RO" sz="2000" dirty="0">
                <a:latin typeface="Times New Roman" panose="02020603050405020304" pitchFamily="18" charset="0"/>
                <a:cs typeface="Times New Roman" panose="02020603050405020304" pitchFamily="18" charset="0"/>
              </a:rPr>
              <a:t>Pentru cei de la Intel procesul de </a:t>
            </a:r>
            <a:r>
              <a:rPr lang="ro-RO" sz="2000" noProof="1">
                <a:latin typeface="Times New Roman" panose="02020603050405020304" pitchFamily="18" charset="0"/>
                <a:cs typeface="Times New Roman" panose="02020603050405020304" pitchFamily="18" charset="0"/>
              </a:rPr>
              <a:t>"optimizare" presupune  o ajustare a arhitecturii și perfecționarea tehnologiei de proces.</a:t>
            </a:r>
            <a:endParaRPr lang="en-US" sz="2000" dirty="0">
              <a:latin typeface="Times New Roman" panose="02020603050405020304" pitchFamily="18" charset="0"/>
              <a:cs typeface="Times New Roman" panose="02020603050405020304" pitchFamily="18" charset="0"/>
            </a:endParaRPr>
          </a:p>
        </p:txBody>
      </p:sp>
      <p:pic>
        <p:nvPicPr>
          <p:cNvPr id="2052" name="Picture 4" descr="http://cdn.mos.cms.futurecdn.net/Gp5zev4ko6ChHyB7JLmYeU.png">
            <a:extLst>
              <a:ext uri="{FF2B5EF4-FFF2-40B4-BE49-F238E27FC236}">
                <a16:creationId xmlns:a16="http://schemas.microsoft.com/office/drawing/2014/main" id="{8399F32A-E16D-4679-90D8-B4224F0CD0F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44157" y="2949614"/>
            <a:ext cx="4392342" cy="29336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645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cdn.mos.cms.futurecdn.net/Gp5zev4ko6ChHyB7JLmYeU.png">
            <a:extLst>
              <a:ext uri="{FF2B5EF4-FFF2-40B4-BE49-F238E27FC236}">
                <a16:creationId xmlns:a16="http://schemas.microsoft.com/office/drawing/2014/main" id="{CDA3472C-2555-4F2B-8C9B-A9B9E46681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1999"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11771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C39AF91-D38E-4892-ABE3-53C0D0EB53CB}"/>
              </a:ext>
            </a:extLst>
          </p:cNvPr>
          <p:cNvSpPr>
            <a:spLocks noGrp="1"/>
          </p:cNvSpPr>
          <p:nvPr>
            <p:ph idx="1"/>
          </p:nvPr>
        </p:nvSpPr>
        <p:spPr>
          <a:xfrm>
            <a:off x="1141411" y="2249487"/>
            <a:ext cx="9905999" cy="1970875"/>
          </a:xfrm>
        </p:spPr>
        <p:txBody>
          <a:bodyPr>
            <a:normAutofit/>
          </a:bodyPr>
          <a:lstStyle/>
          <a:p>
            <a:pPr marL="0" indent="0">
              <a:buNone/>
            </a:pPr>
            <a:r>
              <a:rPr lang="ro-RO" sz="2000" dirty="0">
                <a:latin typeface="Times New Roman" panose="02020603050405020304" pitchFamily="18" charset="0"/>
                <a:cs typeface="Times New Roman" panose="02020603050405020304" pitchFamily="18" charset="0"/>
              </a:rPr>
              <a:t>Pe partea de arhitectură, actualizarea majoră o reprezintă un bloc encoder/decoder care va gestiona codificarea/decodificarea 4K HEVC. Noul bloc este implementat sub forma unei functii fixe, ceea ce face ca Intel să sacrifice flexibilitatea pentru îmbunătățirea vitezei și a eficienței. Cei de la Intel menționează</a:t>
            </a:r>
            <a:r>
              <a:rPr lang="en-US" sz="2000" dirty="0">
                <a:latin typeface="Times New Roman" panose="02020603050405020304" pitchFamily="18" charset="0"/>
                <a:cs typeface="Times New Roman" panose="02020603050405020304" pitchFamily="18" charset="0"/>
              </a:rPr>
              <a:t> </a:t>
            </a:r>
            <a:r>
              <a:rPr lang="ro-RO" sz="2000" dirty="0">
                <a:latin typeface="Times New Roman" panose="02020603050405020304" pitchFamily="18" charset="0"/>
                <a:cs typeface="Times New Roman" panose="02020603050405020304" pitchFamily="18" charset="0"/>
              </a:rPr>
              <a:t>că procesul de codare al unui videoclip de o ora în HEVC 4K poate fi făcută în doar douăsprezece minute.  </a:t>
            </a:r>
            <a:endParaRPr lang="en-US" sz="2000" dirty="0">
              <a:latin typeface="Times New Roman" panose="02020603050405020304" pitchFamily="18" charset="0"/>
              <a:cs typeface="Times New Roman" panose="02020603050405020304" pitchFamily="18" charset="0"/>
            </a:endParaRPr>
          </a:p>
        </p:txBody>
      </p:sp>
      <p:pic>
        <p:nvPicPr>
          <p:cNvPr id="6" name="Recorded Sound">
            <a:hlinkClick r:id="" action="ppaction://media"/>
            <a:extLst>
              <a:ext uri="{FF2B5EF4-FFF2-40B4-BE49-F238E27FC236}">
                <a16:creationId xmlns:a16="http://schemas.microsoft.com/office/drawing/2014/main" id="{B71E167B-5DE0-4C04-A854-EA269FD197D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flipV="1">
            <a:off x="11945922" y="25167"/>
            <a:ext cx="184559" cy="184559"/>
          </a:xfrm>
          <a:prstGeom prst="rect">
            <a:avLst/>
          </a:prstGeom>
        </p:spPr>
      </p:pic>
      <p:pic>
        <p:nvPicPr>
          <p:cNvPr id="7" name="Recorded Sound">
            <a:hlinkClick r:id="" action="ppaction://media"/>
            <a:extLst>
              <a:ext uri="{FF2B5EF4-FFF2-40B4-BE49-F238E27FC236}">
                <a16:creationId xmlns:a16="http://schemas.microsoft.com/office/drawing/2014/main" id="{7B2B676F-2512-4378-9F74-CB4800FA45E3}"/>
              </a:ext>
            </a:extLst>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971090" y="325074"/>
            <a:ext cx="159391" cy="159391"/>
          </a:xfrm>
          <a:prstGeom prst="rect">
            <a:avLst/>
          </a:prstGeom>
        </p:spPr>
      </p:pic>
    </p:spTree>
    <p:extLst>
      <p:ext uri="{BB962C8B-B14F-4D97-AF65-F5344CB8AC3E}">
        <p14:creationId xmlns:p14="http://schemas.microsoft.com/office/powerpoint/2010/main" val="7294047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00"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3674" fill="hold"/>
                                        <p:tgtEl>
                                          <p:spTgt spid="7"/>
                                        </p:tgtEl>
                                      </p:cBhvr>
                                    </p:cmd>
                                  </p:childTnLst>
                                </p:cTn>
                              </p:par>
                            </p:childTnLst>
                          </p:cTn>
                        </p:par>
                      </p:childTnLst>
                    </p:cTn>
                  </p:par>
                </p:childTnLst>
              </p:cTn>
              <p:nextCondLst>
                <p:cond evt="onClick" delay="0">
                  <p:tgtEl>
                    <p:spTgt spid="7"/>
                  </p:tgtEl>
                </p:cond>
              </p:nextCondLst>
            </p:seq>
            <p:audio>
              <p:cMediaNode vol="80000">
                <p:cTn id="13"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6466766-F2C6-4A0C-A920-B1E00F36AF0E}"/>
              </a:ext>
            </a:extLst>
          </p:cNvPr>
          <p:cNvSpPr>
            <a:spLocks noGrp="1"/>
          </p:cNvSpPr>
          <p:nvPr>
            <p:ph idx="1"/>
          </p:nvPr>
        </p:nvSpPr>
        <p:spPr>
          <a:xfrm>
            <a:off x="1242080" y="2249487"/>
            <a:ext cx="9905999" cy="2330902"/>
          </a:xfrm>
        </p:spPr>
        <p:txBody>
          <a:bodyPr>
            <a:normAutofit/>
          </a:bodyPr>
          <a:lstStyle/>
          <a:p>
            <a:pPr marL="0" indent="0">
              <a:buNone/>
            </a:pPr>
            <a:r>
              <a:rPr lang="ro-RO" sz="2000" dirty="0">
                <a:latin typeface="Times New Roman" panose="02020603050405020304" pitchFamily="18" charset="0"/>
                <a:cs typeface="Times New Roman" panose="02020603050405020304" pitchFamily="18" charset="0"/>
              </a:rPr>
              <a:t>Există o a doua actualizare arhitecturală, prin care Kaby Lake prezintă unele imbunătățiri ale tehnologiei Speed Shift introdusă cu Skylake. Acest lucru permite procesorului să treacă mai repede prin ciclii de ceas. Este vechea mentalitate </a:t>
            </a:r>
            <a:r>
              <a:rPr lang="ro-RO" sz="2000" noProof="1">
                <a:latin typeface="Times New Roman" panose="02020603050405020304" pitchFamily="18" charset="0"/>
                <a:cs typeface="Times New Roman" panose="02020603050405020304" pitchFamily="18" charset="0"/>
              </a:rPr>
              <a:t>"hurry up and go slow" ce permite procesorului să-ți îndeplinească o sarcină cât mai repede posibil și apoi să se întoarcă la starea de inactivitate. Acest lucru este mai interesant pentru modelele mobile unde diferența de putere dintre starea de inactivitate și starea de încărcare mare este mult mai importantă.</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6080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5A7738A-E468-42FD-85A8-1AF373398782}"/>
              </a:ext>
            </a:extLst>
          </p:cNvPr>
          <p:cNvSpPr>
            <a:spLocks noGrp="1"/>
          </p:cNvSpPr>
          <p:nvPr>
            <p:ph idx="1"/>
          </p:nvPr>
        </p:nvSpPr>
        <p:spPr>
          <a:xfrm>
            <a:off x="1258858" y="2459211"/>
            <a:ext cx="9905999" cy="1844341"/>
          </a:xfrm>
        </p:spPr>
        <p:txBody>
          <a:bodyPr>
            <a:normAutofit lnSpcReduction="10000"/>
          </a:bodyPr>
          <a:lstStyle/>
          <a:p>
            <a:pPr marL="0" indent="0">
              <a:buNone/>
            </a:pPr>
            <a:r>
              <a:rPr lang="en-US" sz="2000" dirty="0">
                <a:latin typeface="Times New Roman" panose="02020603050405020304" pitchFamily="18" charset="0"/>
                <a:cs typeface="Times New Roman" panose="02020603050405020304" pitchFamily="18" charset="0"/>
              </a:rPr>
              <a:t>În orice alt</a:t>
            </a:r>
            <a:r>
              <a:rPr lang="ro-RO" sz="2000" dirty="0">
                <a:latin typeface="Times New Roman" panose="02020603050405020304" pitchFamily="18" charset="0"/>
                <a:cs typeface="Times New Roman" panose="02020603050405020304" pitchFamily="18" charset="0"/>
              </a:rPr>
              <a:t> aspect</a:t>
            </a:r>
            <a:r>
              <a:rPr lang="en-US" sz="2000" dirty="0">
                <a:latin typeface="Times New Roman" panose="02020603050405020304" pitchFamily="18" charset="0"/>
                <a:cs typeface="Times New Roman" panose="02020603050405020304" pitchFamily="18" charset="0"/>
              </a:rPr>
              <a:t>, arhitectura </a:t>
            </a:r>
            <a:r>
              <a:rPr lang="ro-RO" sz="2000" dirty="0">
                <a:latin typeface="Times New Roman" panose="02020603050405020304" pitchFamily="18" charset="0"/>
                <a:cs typeface="Times New Roman" panose="02020603050405020304" pitchFamily="18" charset="0"/>
              </a:rPr>
              <a:t>Kaby Lake </a:t>
            </a:r>
            <a:r>
              <a:rPr lang="en-US" sz="2000" dirty="0">
                <a:latin typeface="Times New Roman" panose="02020603050405020304" pitchFamily="18" charset="0"/>
                <a:cs typeface="Times New Roman" panose="02020603050405020304" pitchFamily="18" charset="0"/>
              </a:rPr>
              <a:t>pare să rămână neschimbată </a:t>
            </a:r>
            <a:r>
              <a:rPr lang="ro-RO" sz="2000" dirty="0">
                <a:latin typeface="Times New Roman" panose="02020603050405020304" pitchFamily="18" charset="0"/>
                <a:cs typeface="Times New Roman" panose="02020603050405020304" pitchFamily="18" charset="0"/>
              </a:rPr>
              <a:t>de la</a:t>
            </a:r>
            <a:r>
              <a:rPr lang="en-US" sz="2000" dirty="0">
                <a:latin typeface="Times New Roman" panose="02020603050405020304" pitchFamily="18" charset="0"/>
                <a:cs typeface="Times New Roman" panose="02020603050405020304" pitchFamily="18" charset="0"/>
              </a:rPr>
              <a:t> Skylake. Este o arhitectură superscalară </a:t>
            </a:r>
            <a:r>
              <a:rPr lang="ro-RO" sz="2000" dirty="0">
                <a:latin typeface="Times New Roman" panose="02020603050405020304" pitchFamily="18" charset="0"/>
                <a:cs typeface="Times New Roman" panose="02020603050405020304" pitchFamily="18" charset="0"/>
              </a:rPr>
              <a:t>în 6 straturi</a:t>
            </a:r>
            <a:r>
              <a:rPr lang="en-US" sz="2000" dirty="0">
                <a:latin typeface="Times New Roman" panose="02020603050405020304" pitchFamily="18" charset="0"/>
                <a:cs typeface="Times New Roman" panose="02020603050405020304" pitchFamily="18" charset="0"/>
              </a:rPr>
              <a:t>, cu același număr de etape de </a:t>
            </a:r>
            <a:r>
              <a:rPr lang="ro-RO" sz="2000" dirty="0">
                <a:latin typeface="Times New Roman" panose="02020603050405020304" pitchFamily="18" charset="0"/>
                <a:cs typeface="Times New Roman" panose="02020603050405020304" pitchFamily="18" charset="0"/>
              </a:rPr>
              <a:t>rulare a instrucțiunilor</a:t>
            </a:r>
            <a:r>
              <a:rPr lang="en-US" sz="2000" dirty="0">
                <a:latin typeface="Times New Roman" panose="02020603050405020304" pitchFamily="18" charset="0"/>
                <a:cs typeface="Times New Roman" panose="02020603050405020304" pitchFamily="18" charset="0"/>
              </a:rPr>
              <a:t>. Pe plan intern, sunt </a:t>
            </a:r>
            <a:r>
              <a:rPr lang="ro-RO" sz="2000" dirty="0">
                <a:latin typeface="Times New Roman" panose="02020603050405020304" pitchFamily="18" charset="0"/>
                <a:cs typeface="Times New Roman" panose="02020603050405020304" pitchFamily="18" charset="0"/>
              </a:rPr>
              <a:t>8 porturi de execuție disponibile</a:t>
            </a:r>
            <a:r>
              <a:rPr lang="en-US" sz="2000" dirty="0">
                <a:latin typeface="Times New Roman" panose="02020603050405020304" pitchFamily="18" charset="0"/>
                <a:cs typeface="Times New Roman" panose="02020603050405020304" pitchFamily="18" charset="0"/>
              </a:rPr>
              <a:t>. Din păcate, Intel încă nu a d</a:t>
            </a:r>
            <a:r>
              <a:rPr lang="ro-RO" sz="2000" dirty="0">
                <a:latin typeface="Times New Roman" panose="02020603050405020304" pitchFamily="18" charset="0"/>
                <a:cs typeface="Times New Roman" panose="02020603050405020304" pitchFamily="18" charset="0"/>
              </a:rPr>
              <a:t>at</a:t>
            </a:r>
            <a:r>
              <a:rPr lang="en-US" sz="2000" dirty="0">
                <a:latin typeface="Times New Roman" panose="02020603050405020304" pitchFamily="18" charset="0"/>
                <a:cs typeface="Times New Roman" panose="02020603050405020304" pitchFamily="18" charset="0"/>
              </a:rPr>
              <a:t> detalii suplimentare privind lungimea</a:t>
            </a:r>
            <a:r>
              <a:rPr lang="ro-RO" sz="2000" dirty="0">
                <a:latin typeface="Times New Roman" panose="02020603050405020304" pitchFamily="18" charset="0"/>
                <a:cs typeface="Times New Roman" panose="02020603050405020304" pitchFamily="18" charset="0"/>
              </a:rPr>
              <a:t> pipeline-ului de rulare a instrucțiunilor</a:t>
            </a:r>
            <a:r>
              <a:rPr lang="en-US" sz="2000" dirty="0">
                <a:latin typeface="Times New Roman" panose="02020603050405020304" pitchFamily="18" charset="0"/>
                <a:cs typeface="Times New Roman" panose="02020603050405020304" pitchFamily="18" charset="0"/>
              </a:rPr>
              <a:t>, dar </a:t>
            </a:r>
            <a:r>
              <a:rPr lang="ro-RO" sz="2000" dirty="0">
                <a:latin typeface="Times New Roman" panose="02020603050405020304" pitchFamily="18" charset="0"/>
                <a:cs typeface="Times New Roman" panose="02020603050405020304" pitchFamily="18" charset="0"/>
              </a:rPr>
              <a:t>se zvonește că ar fi undeva la 20-25 pentru fiecare etapă de rulare a instrucțiunilor</a:t>
            </a:r>
            <a:r>
              <a:rPr lang="en-US" sz="20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428068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7E03330-0E65-458E-958A-143A69550184}"/>
              </a:ext>
            </a:extLst>
          </p:cNvPr>
          <p:cNvSpPr>
            <a:spLocks noGrp="1"/>
          </p:cNvSpPr>
          <p:nvPr>
            <p:ph idx="1"/>
          </p:nvPr>
        </p:nvSpPr>
        <p:spPr>
          <a:xfrm>
            <a:off x="1846087" y="1150529"/>
            <a:ext cx="4546323" cy="3463416"/>
          </a:xfrm>
        </p:spPr>
        <p:txBody>
          <a:bodyPr>
            <a:noAutofit/>
          </a:bodyPr>
          <a:lstStyle/>
          <a:p>
            <a:pPr marL="0" indent="0">
              <a:buNone/>
            </a:pPr>
            <a:r>
              <a:rPr lang="en-US" sz="2000" dirty="0">
                <a:latin typeface="Times New Roman" panose="02020603050405020304" pitchFamily="18" charset="0"/>
                <a:cs typeface="Times New Roman" panose="02020603050405020304" pitchFamily="18" charset="0"/>
              </a:rPr>
              <a:t>În afara acestor schimbări arhitecturale, Kaby Lake pare a fi în mare parte același cu Skylake, cu o singură </a:t>
            </a:r>
            <a:r>
              <a:rPr lang="ro-RO" sz="2000" dirty="0">
                <a:latin typeface="Times New Roman" panose="02020603050405020304" pitchFamily="18" charset="0"/>
                <a:cs typeface="Times New Roman" panose="02020603050405020304" pitchFamily="18" charset="0"/>
              </a:rPr>
              <a:t>precizare</a:t>
            </a:r>
            <a:r>
              <a:rPr lang="en-US" sz="2000" dirty="0">
                <a:latin typeface="Times New Roman" panose="02020603050405020304" pitchFamily="18" charset="0"/>
                <a:cs typeface="Times New Roman" panose="02020603050405020304" pitchFamily="18" charset="0"/>
              </a:rPr>
              <a:t>: Intel </a:t>
            </a:r>
            <a:r>
              <a:rPr lang="ro-RO" sz="2000" dirty="0">
                <a:latin typeface="Times New Roman" panose="02020603050405020304" pitchFamily="18" charset="0"/>
                <a:cs typeface="Times New Roman" panose="02020603050405020304" pitchFamily="18" charset="0"/>
              </a:rPr>
              <a:t>folosește o tehnologie </a:t>
            </a:r>
            <a:r>
              <a:rPr lang="en-US" sz="2000" dirty="0">
                <a:latin typeface="Times New Roman" panose="02020603050405020304" pitchFamily="18" charset="0"/>
                <a:cs typeface="Times New Roman" panose="02020603050405020304" pitchFamily="18" charset="0"/>
              </a:rPr>
              <a:t>de 14nm, cu un profil </a:t>
            </a:r>
            <a:r>
              <a:rPr lang="ro-RO" sz="2000" dirty="0">
                <a:latin typeface="Times New Roman" panose="02020603050405020304" pitchFamily="18" charset="0"/>
                <a:cs typeface="Times New Roman" panose="02020603050405020304" pitchFamily="18" charset="0"/>
              </a:rPr>
              <a:t>mai fin </a:t>
            </a:r>
            <a:r>
              <a:rPr lang="en-US" sz="2000" dirty="0">
                <a:latin typeface="Times New Roman" panose="02020603050405020304" pitchFamily="18" charset="0"/>
                <a:cs typeface="Times New Roman" panose="02020603050405020304" pitchFamily="18" charset="0"/>
              </a:rPr>
              <a:t>(</a:t>
            </a:r>
            <a:r>
              <a:rPr lang="ro-RO" sz="2000" dirty="0">
                <a:latin typeface="Times New Roman" panose="02020603050405020304" pitchFamily="18" charset="0"/>
                <a:cs typeface="Times New Roman" panose="02020603050405020304" pitchFamily="18" charset="0"/>
              </a:rPr>
              <a:t>tehnologia</a:t>
            </a:r>
            <a:r>
              <a:rPr lang="en-US" sz="2000" dirty="0">
                <a:latin typeface="Times New Roman" panose="02020603050405020304" pitchFamily="18" charset="0"/>
                <a:cs typeface="Times New Roman" panose="02020603050405020304" pitchFamily="18" charset="0"/>
              </a:rPr>
              <a:t> FinFET) pe care o numesc 14nm +. Intel spune că 14nm + va fi capabil</a:t>
            </a:r>
            <a:r>
              <a:rPr lang="ro-RO" sz="2000" dirty="0">
                <a:latin typeface="Times New Roman" panose="02020603050405020304" pitchFamily="18" charset="0"/>
                <a:cs typeface="Times New Roman" panose="02020603050405020304" pitchFamily="18" charset="0"/>
              </a:rPr>
              <a:t> ca </a:t>
            </a:r>
            <a:r>
              <a:rPr lang="en-US" sz="2000" dirty="0">
                <a:latin typeface="Times New Roman" panose="02020603050405020304" pitchFamily="18" charset="0"/>
                <a:cs typeface="Times New Roman" panose="02020603050405020304" pitchFamily="18" charset="0"/>
              </a:rPr>
              <a:t>la aproximativ aceleași cerințe de putere să </a:t>
            </a:r>
            <a:r>
              <a:rPr lang="ro-RO" sz="2000" dirty="0">
                <a:latin typeface="Times New Roman" panose="02020603050405020304" pitchFamily="18" charset="0"/>
                <a:cs typeface="Times New Roman" panose="02020603050405020304" pitchFamily="18" charset="0"/>
              </a:rPr>
              <a:t>adauge câteva sute de MHz la viteza procesorului</a:t>
            </a:r>
            <a:r>
              <a:rPr lang="en-US" sz="2000" dirty="0">
                <a:latin typeface="Times New Roman" panose="02020603050405020304" pitchFamily="18" charset="0"/>
                <a:cs typeface="Times New Roman" panose="02020603050405020304" pitchFamily="18" charset="0"/>
              </a:rPr>
              <a:t>.</a:t>
            </a:r>
          </a:p>
        </p:txBody>
      </p:sp>
      <p:pic>
        <p:nvPicPr>
          <p:cNvPr id="5122" name="Picture 2" descr="http://cdn.mos.cms.futurecdn.net/m8w6mVeA6BgmNxP6cHwFJU.jpg">
            <a:extLst>
              <a:ext uri="{FF2B5EF4-FFF2-40B4-BE49-F238E27FC236}">
                <a16:creationId xmlns:a16="http://schemas.microsoft.com/office/drawing/2014/main" id="{F2D7E40E-042E-47BE-9C40-51309632333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1328" y="4134170"/>
            <a:ext cx="2912572" cy="17491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43597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http://cdn.mos.cms.futurecdn.net/FdaLGRLswdXDKZupDcXU7Y.png">
            <a:extLst>
              <a:ext uri="{FF2B5EF4-FFF2-40B4-BE49-F238E27FC236}">
                <a16:creationId xmlns:a16="http://schemas.microsoft.com/office/drawing/2014/main" id="{033C5738-059B-40A3-A8E2-452B5A01D6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14755" y="771355"/>
            <a:ext cx="6916475" cy="5111920"/>
          </a:xfrm>
          <a:prstGeom prst="rect">
            <a:avLst/>
          </a:prstGeom>
          <a:noFill/>
          <a:extLst>
            <a:ext uri="{909E8E84-426E-40DD-AFC4-6F175D3DCCD1}">
              <a14:hiddenFill xmlns:a14="http://schemas.microsoft.com/office/drawing/2010/main">
                <a:solidFill>
                  <a:srgbClr val="FFFFFF"/>
                </a:solidFill>
              </a14:hiddenFill>
            </a:ext>
          </a:extLst>
        </p:spPr>
      </p:pic>
      <p:pic>
        <p:nvPicPr>
          <p:cNvPr id="5" name="Recorded Sound">
            <a:hlinkClick r:id="" action="ppaction://media"/>
            <a:extLst>
              <a:ext uri="{FF2B5EF4-FFF2-40B4-BE49-F238E27FC236}">
                <a16:creationId xmlns:a16="http://schemas.microsoft.com/office/drawing/2014/main" id="{DFB8B77E-0989-4970-8DDE-69A339296F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V="1">
            <a:off x="12032609" y="0"/>
            <a:ext cx="159391" cy="159391"/>
          </a:xfrm>
          <a:prstGeom prst="rect">
            <a:avLst/>
          </a:prstGeom>
        </p:spPr>
      </p:pic>
    </p:spTree>
    <p:extLst>
      <p:ext uri="{BB962C8B-B14F-4D97-AF65-F5344CB8AC3E}">
        <p14:creationId xmlns:p14="http://schemas.microsoft.com/office/powerpoint/2010/main" val="34548895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671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453</TotalTime>
  <Words>1123</Words>
  <Application>Microsoft Office PowerPoint</Application>
  <PresentationFormat>Widescreen</PresentationFormat>
  <Paragraphs>39</Paragraphs>
  <Slides>26</Slides>
  <Notes>0</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Castellar</vt:lpstr>
      <vt:lpstr>Times New Roman</vt:lpstr>
      <vt:lpstr>Trebuchet MS</vt:lpstr>
      <vt:lpstr>Tw Cen MT</vt:lpstr>
      <vt:lpstr>Circuit</vt:lpstr>
      <vt:lpstr>UlTIma generație de procesoare intel: kaby lake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UlTIma generație de procesoare intel: kaby lake</dc:title>
  <dc:creator>Gabriel Alin Badila</dc:creator>
  <cp:lastModifiedBy>Gabriel Alin Badila</cp:lastModifiedBy>
  <cp:revision>33</cp:revision>
  <dcterms:created xsi:type="dcterms:W3CDTF">2017-05-09T11:14:41Z</dcterms:created>
  <dcterms:modified xsi:type="dcterms:W3CDTF">2017-05-10T06:34:47Z</dcterms:modified>
</cp:coreProperties>
</file>

<file path=docProps/thumbnail.jpeg>
</file>